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Broadway" panose="04040905080B02020502" pitchFamily="82" charset="0"/>
      <p:regular r:id="rId13"/>
    </p:embeddedFont>
    <p:embeddedFont>
      <p:font typeface="Chakra Petch" panose="020B0604020202020204" charset="-34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Orbitron" panose="020B0604020202020204" charset="0"/>
      <p:regular r:id="rId21"/>
      <p:bold r:id="rId22"/>
    </p:embeddedFont>
    <p:embeddedFont>
      <p:font typeface="Orbitron Black" panose="020B0604020202020204" charset="0"/>
      <p:bold r:id="rId23"/>
    </p:embeddedFont>
    <p:embeddedFont>
      <p:font typeface="Orbitron SemiBold" panose="020B0604020202020204" charset="0"/>
      <p:regular r:id="rId24"/>
      <p:bold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DF35D-56C9-4C6C-A241-741C18F196CC}">
  <a:tblStyle styleId="{9DFDF35D-56C9-4C6C-A241-741C18F19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004636a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004636a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04636a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04636a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bc0759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bc0759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31c63b67_0_18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31c63b67_0_18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a31c63b67_0_18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a31c63b67_0_18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31c63b67_0_18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31c63b67_0_18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c0759c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bc0759c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31c63b67_0_18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31c63b67_0_18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44304" t="23436" r="25464" b="45549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87013" r="72071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73323" t="63083"/>
          <a:stretch/>
        </p:blipFill>
        <p:spPr>
          <a:xfrm rot="10800000" flipH="1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59692" b="36036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l="62245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2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3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4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5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6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7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t="88865" r="72868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l="81002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l="84998" t="34090" b="38204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l="48777" t="23434" r="41359" b="49030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t="77640" r="71941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71013" r="75562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l="78845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l="48221" t="23786" r="41073" b="52512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t="25975" r="13606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l="36216" r="8193" b="21783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t="81390" r="70414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l="49705" t="23410" r="39918" b="51349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l="79561" t="72793"/>
          <a:stretch/>
        </p:blipFill>
        <p:spPr>
          <a:xfrm rot="10800000" flipH="1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t="84156" r="68254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l="59847" t="31887" r="26205" b="46431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r="6994" b="47028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l="38080" b="21079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3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l="77226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t="86589" r="71304"/>
          <a:stretch/>
        </p:blipFill>
        <p:spPr>
          <a:xfrm rot="10800000" flipH="1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l="37752" r="8848" b="23348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l="47803" t="25148" r="40796" b="47691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l="36584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72" r:id="rId7"/>
    <p:sldLayoutId id="2147483674" r:id="rId8"/>
    <p:sldLayoutId id="2147483676" r:id="rId9"/>
    <p:sldLayoutId id="2147483682" r:id="rId10"/>
    <p:sldLayoutId id="2147483687" r:id="rId11"/>
    <p:sldLayoutId id="214748368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AD80E00-DB1A-4ED8-B05A-11164D207ADD}"/>
              </a:ext>
            </a:extLst>
          </p:cNvPr>
          <p:cNvSpPr/>
          <p:nvPr/>
        </p:nvSpPr>
        <p:spPr>
          <a:xfrm>
            <a:off x="786733" y="274273"/>
            <a:ext cx="7131621" cy="1107996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/>
                <a:solidFill>
                  <a:srgbClr val="E6B91E"/>
                </a:solidFill>
                <a:effectLst/>
                <a:uLnTx/>
                <a:uFillTx/>
                <a:latin typeface="Broadway" panose="04040905080B02020502" pitchFamily="82" charset="0"/>
                <a:ea typeface="+mn-ea"/>
                <a:cs typeface="+mn-cs"/>
              </a:rPr>
              <a:t>TAREA HITO 3</a:t>
            </a:r>
            <a:endParaRPr kumimoji="0" lang="es-ES" sz="6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8C203D-3A41-7879-FF22-4854FF2EF0BE}"/>
              </a:ext>
            </a:extLst>
          </p:cNvPr>
          <p:cNvSpPr/>
          <p:nvPr/>
        </p:nvSpPr>
        <p:spPr>
          <a:xfrm>
            <a:off x="1105157" y="1576018"/>
            <a:ext cx="6307580" cy="2739211"/>
          </a:xfrm>
          <a:prstGeom prst="rect">
            <a:avLst/>
          </a:prstGeom>
          <a:solidFill>
            <a:srgbClr val="7030A0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 prstMaterial="matte">
            <a:bevelT w="730250" h="514350"/>
            <a:bevelB w="0" h="146050"/>
          </a:sp3d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NOMBRE: BRAYAN JOSE VILLCA ICHUTA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CARRERA: INGIENERIA DE SISTEMAS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CODIGO ESTUDAINTIL: SIS11546719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UNIVERSIDAD: UNIFRANZ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DOCENTE: WILLIAM RODDY BARRA PAREDES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FECHA DE ENTEGA: 24/10/2022</a:t>
            </a: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49C190-62C6-1A05-67DE-4847C8A47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677" y1="43008" x2="64677" y2="43008"/>
                        <a14:foregroundMark x1="65423" y1="51451" x2="65423" y2="51451"/>
                        <a14:foregroundMark x1="33333" y1="48285" x2="33333" y2="48285"/>
                        <a14:foregroundMark x1="34080" y1="50923" x2="34080" y2="50923"/>
                        <a14:foregroundMark x1="33582" y1="53562" x2="33582" y2="53562"/>
                        <a14:foregroundMark x1="33582" y1="56201" x2="33582" y2="56201"/>
                        <a14:foregroundMark x1="36070" y1="56201" x2="36070" y2="56201"/>
                        <a14:foregroundMark x1="38308" y1="56464" x2="38308" y2="56464"/>
                        <a14:foregroundMark x1="40299" y1="56201" x2="40299" y2="56201"/>
                        <a14:foregroundMark x1="62438" y1="17942" x2="62438" y2="17942"/>
                        <a14:foregroundMark x1="65423" y1="17678" x2="65423" y2="17678"/>
                        <a14:foregroundMark x1="67164" y1="17414" x2="67164" y2="17414"/>
                        <a14:foregroundMark x1="70149" y1="17414" x2="70149" y2="17414"/>
                        <a14:foregroundMark x1="69900" y1="20317" x2="69900" y2="20317"/>
                        <a14:foregroundMark x1="69900" y1="22691" x2="69900" y2="22691"/>
                        <a14:foregroundMark x1="69900" y1="25330" x2="69900" y2="25330"/>
                        <a14:foregroundMark x1="27612" y1="67546" x2="27612" y2="67546"/>
                        <a14:foregroundMark x1="26368" y1="68602" x2="26368" y2="68602"/>
                        <a14:foregroundMark x1="29104" y1="72296" x2="29104" y2="72296"/>
                        <a14:foregroundMark x1="29602" y1="75726" x2="29602" y2="75726"/>
                        <a14:foregroundMark x1="28607" y1="76253" x2="28607" y2="76253"/>
                        <a14:foregroundMark x1="26866" y1="76253" x2="26866" y2="76253"/>
                        <a14:foregroundMark x1="34577" y1="85224" x2="34577" y2="85224"/>
                        <a14:foregroundMark x1="39801" y1="86544" x2="39801" y2="86544"/>
                        <a14:foregroundMark x1="42786" y1="85752" x2="42786" y2="85752"/>
                        <a14:foregroundMark x1="50995" y1="86280" x2="50995" y2="86280"/>
                        <a14:foregroundMark x1="53483" y1="86016" x2="53483" y2="86016"/>
                        <a14:foregroundMark x1="59453" y1="86807" x2="59453" y2="86807"/>
                        <a14:foregroundMark x1="65423" y1="86544" x2="65423" y2="86544"/>
                        <a14:foregroundMark x1="70647" y1="87863" x2="70647" y2="87863"/>
                        <a14:foregroundMark x1="76119" y1="85752" x2="76119" y2="85752"/>
                        <a14:foregroundMark x1="78607" y1="85752" x2="78607" y2="85752"/>
                        <a14:foregroundMark x1="84328" y1="85752" x2="84328" y2="85752"/>
                        <a14:foregroundMark x1="78358" y1="72823" x2="78358" y2="72823"/>
                        <a14:foregroundMark x1="71642" y1="73087" x2="71642" y2="73087"/>
                        <a14:foregroundMark x1="69154" y1="73087" x2="69154" y2="73087"/>
                        <a14:foregroundMark x1="66667" y1="72296" x2="66667" y2="72296"/>
                        <a14:foregroundMark x1="69900" y1="70976" x2="69900" y2="70976"/>
                        <a14:foregroundMark x1="32090" y1="74142" x2="35821" y2="75726"/>
                        <a14:foregroundMark x1="32338" y1="70185" x2="32338" y2="70185"/>
                        <a14:foregroundMark x1="35572" y1="67810" x2="35572" y2="67810"/>
                        <a14:foregroundMark x1="44735" y1="74670" x2="45274" y2="75989"/>
                        <a14:foregroundMark x1="44519" y1="74142" x2="44735" y2="74670"/>
                        <a14:foregroundMark x1="42040" y1="68074" x2="43545" y2="71759"/>
                        <a14:foregroundMark x1="49751" y1="70712" x2="49751" y2="70712"/>
                        <a14:foregroundMark x1="49751" y1="67810" x2="49751" y2="67810"/>
                        <a14:foregroundMark x1="51244" y1="67810" x2="51244" y2="67810"/>
                        <a14:foregroundMark x1="52239" y1="75198" x2="52239" y2="75198"/>
                        <a14:foregroundMark x1="50000" y1="76781" x2="50000" y2="76781"/>
                        <a14:foregroundMark x1="49005" y1="76253" x2="49005" y2="76253"/>
                        <a14:foregroundMark x1="58458" y1="73087" x2="58458" y2="73087"/>
                        <a14:foregroundMark x1="56965" y1="76517" x2="56965" y2="76517"/>
                        <a14:foregroundMark x1="61940" y1="72559" x2="61940" y2="72559"/>
                        <a14:foregroundMark x1="63930" y1="70185" x2="63930" y2="70185"/>
                        <a14:foregroundMark x1="65672" y1="70712" x2="65672" y2="70712"/>
                        <a14:foregroundMark x1="27363" y1="65172" x2="27363" y2="65172"/>
                        <a14:foregroundMark x1="26866" y1="64380" x2="26866" y2="64380"/>
                        <a14:foregroundMark x1="26368" y1="63061" x2="26368" y2="63061"/>
                        <a14:foregroundMark x1="26368" y1="63061" x2="26368" y2="63061"/>
                        <a14:foregroundMark x1="28856" y1="63325" x2="28856" y2="63325"/>
                        <a14:foregroundMark x1="28856" y1="63325" x2="28856" y2="63325"/>
                        <a14:foregroundMark x1="28856" y1="63325" x2="28856" y2="65172"/>
                        <a14:foregroundMark x1="30597" y1="64116" x2="30597" y2="64116"/>
                        <a14:foregroundMark x1="30597" y1="64644" x2="30597" y2="65172"/>
                        <a14:foregroundMark x1="30597" y1="62269" x2="30597" y2="62269"/>
                        <a14:foregroundMark x1="30597" y1="62269" x2="30597" y2="62269"/>
                        <a14:foregroundMark x1="30597" y1="62269" x2="30597" y2="62797"/>
                        <a14:foregroundMark x1="38433" y1="64644" x2="45025" y2="64908"/>
                        <a14:foregroundMark x1="31841" y1="64380" x2="38433" y2="64644"/>
                        <a14:foregroundMark x1="43781" y1="64380" x2="43781" y2="64380"/>
                        <a14:foregroundMark x1="42786" y1="63588" x2="42786" y2="63588"/>
                        <a14:foregroundMark x1="42786" y1="62797" x2="42786" y2="62797"/>
                        <a14:foregroundMark x1="42786" y1="62797" x2="42786" y2="62797"/>
                        <a14:foregroundMark x1="43035" y1="62797" x2="43781" y2="62797"/>
                        <a14:foregroundMark x1="44527" y1="63325" x2="44527" y2="63325"/>
                        <a14:foregroundMark x1="45771" y1="64116" x2="45771" y2="64116"/>
                        <a14:foregroundMark x1="45771" y1="64116" x2="45771" y2="64116"/>
                        <a14:foregroundMark x1="43284" y1="65699" x2="43284" y2="65699"/>
                        <a14:backgroundMark x1="43781" y1="74142" x2="43781" y2="74142"/>
                        <a14:backgroundMark x1="43781" y1="73615" x2="44030" y2="70185"/>
                        <a14:backgroundMark x1="44279" y1="73879" x2="44279" y2="73879"/>
                        <a14:backgroundMark x1="44527" y1="74670" x2="44527" y2="74670"/>
                        <a14:backgroundMark x1="44776" y1="74670" x2="44527" y2="71768"/>
                        <a14:backgroundMark x1="43781" y1="72823" x2="43781" y2="72823"/>
                        <a14:backgroundMark x1="43781" y1="73351" x2="43781" y2="73351"/>
                        <a14:backgroundMark x1="44279" y1="74142" x2="44279" y2="74142"/>
                        <a14:backgroundMark x1="45025" y1="73615" x2="45025" y2="73615"/>
                        <a14:backgroundMark x1="44776" y1="73615" x2="44776" y2="73615"/>
                        <a14:backgroundMark x1="44527" y1="72296" x2="44527" y2="72296"/>
                        <a14:backgroundMark x1="44527" y1="72296" x2="44527" y2="72296"/>
                        <a14:backgroundMark x1="44527" y1="72823" x2="44527" y2="72823"/>
                        <a14:backgroundMark x1="44527" y1="73087" x2="44030" y2="73879"/>
                        <a14:backgroundMark x1="44279" y1="73615" x2="44279" y2="73615"/>
                        <a14:backgroundMark x1="43781" y1="72032" x2="43781" y2="69393"/>
                        <a14:backgroundMark x1="57463" y1="71768" x2="57463" y2="71768"/>
                        <a14:backgroundMark x1="73632" y1="71768" x2="73632" y2="71768"/>
                        <a14:backgroundMark x1="55224" y1="86280" x2="55224" y2="86280"/>
                        <a14:backgroundMark x1="43035" y1="64644" x2="43035" y2="6464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13" y="3349042"/>
            <a:ext cx="2049640" cy="1932372"/>
          </a:xfrm>
          <a:prstGeom prst="rect">
            <a:avLst/>
          </a:prstGeom>
          <a:effectLst>
            <a:outerShdw dist="406400" dir="21540000" sx="106000" sy="106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16F970-2583-6849-C5D8-08A1713E7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9" y="3634800"/>
            <a:ext cx="1814476" cy="1360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x="125000" sy="125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3683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456E691-477A-C0D8-0E7D-92A401D6CD85}"/>
              </a:ext>
            </a:extLst>
          </p:cNvPr>
          <p:cNvSpPr/>
          <p:nvPr/>
        </p:nvSpPr>
        <p:spPr>
          <a:xfrm>
            <a:off x="1176624" y="348916"/>
            <a:ext cx="6429641" cy="3231654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>
                <a:glow rad="228600">
                  <a:srgbClr val="E6B91E">
                    <a:satMod val="175000"/>
                    <a:alpha val="40000"/>
                  </a:srgbClr>
                </a:glo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CONCEPTOS     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9E6432-F47A-8E9B-A242-85904A184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8" b="97153" l="2625" r="97625">
                        <a14:foregroundMark x1="17000" y1="23132" x2="17000" y2="23132"/>
                        <a14:foregroundMark x1="6125" y1="36655" x2="6125" y2="36655"/>
                        <a14:foregroundMark x1="14875" y1="80071" x2="14875" y2="80071"/>
                        <a14:foregroundMark x1="16250" y1="77224" x2="10625" y2="77224"/>
                        <a14:foregroundMark x1="20625" y1="77936" x2="13000" y2="75801"/>
                        <a14:foregroundMark x1="14000" y1="79359" x2="7250" y2="79004"/>
                        <a14:foregroundMark x1="15750" y1="74733" x2="11500" y2="76512"/>
                        <a14:foregroundMark x1="7250" y1="74733" x2="7250" y2="74733"/>
                        <a14:foregroundMark x1="4875" y1="79715" x2="4875" y2="79715"/>
                        <a14:foregroundMark x1="4625" y1="81139" x2="4125" y2="77580"/>
                        <a14:foregroundMark x1="20250" y1="79004" x2="21375" y2="79004"/>
                        <a14:foregroundMark x1="22375" y1="74733" x2="22750" y2="77936"/>
                        <a14:foregroundMark x1="9250" y1="27046" x2="9250" y2="27046"/>
                        <a14:foregroundMark x1="12625" y1="20641" x2="15250" y2="24911"/>
                        <a14:foregroundMark x1="89500" y1="32740" x2="88875" y2="42705"/>
                        <a14:foregroundMark x1="89625" y1="20996" x2="93125" y2="32028"/>
                        <a14:foregroundMark x1="96500" y1="6050" x2="96500" y2="6050"/>
                        <a14:foregroundMark x1="97625" y1="1779" x2="97625" y2="1779"/>
                        <a14:foregroundMark x1="96125" y1="40569" x2="96125" y2="40569"/>
                        <a14:foregroundMark x1="90500" y1="65125" x2="90500" y2="65125"/>
                        <a14:foregroundMark x1="92625" y1="63701" x2="92625" y2="63701"/>
                        <a14:foregroundMark x1="85750" y1="67260" x2="85750" y2="67260"/>
                        <a14:foregroundMark x1="88000" y1="67616" x2="88000" y2="67616"/>
                        <a14:foregroundMark x1="21500" y1="74733" x2="18500" y2="75801"/>
                        <a14:foregroundMark x1="9750" y1="75801" x2="9375" y2="75801"/>
                        <a14:foregroundMark x1="5375" y1="75801" x2="5375" y2="75801"/>
                        <a14:foregroundMark x1="3750" y1="73665" x2="3625" y2="79715"/>
                        <a14:foregroundMark x1="3500" y1="82206" x2="3500" y2="82206"/>
                        <a14:foregroundMark x1="3125" y1="77580" x2="3125" y2="77580"/>
                        <a14:foregroundMark x1="2875" y1="76512" x2="2875" y2="76512"/>
                        <a14:foregroundMark x1="2875" y1="74021" x2="2875" y2="74021"/>
                        <a14:foregroundMark x1="2875" y1="75801" x2="2875" y2="80427"/>
                        <a14:foregroundMark x1="6125" y1="80427" x2="9625" y2="80783"/>
                        <a14:foregroundMark x1="11875" y1="82206" x2="22125" y2="80427"/>
                        <a14:foregroundMark x1="23000" y1="73310" x2="23000" y2="80071"/>
                        <a14:foregroundMark x1="23500" y1="81851" x2="23500" y2="81851"/>
                        <a14:foregroundMark x1="2875" y1="82918" x2="2875" y2="82918"/>
                        <a14:foregroundMark x1="2625" y1="72598" x2="2625" y2="72598"/>
                        <a14:foregroundMark x1="27750" y1="74733" x2="27875" y2="79004"/>
                        <a14:foregroundMark x1="34625" y1="74733" x2="28875" y2="77580"/>
                        <a14:foregroundMark x1="30875" y1="78292" x2="42625" y2="77936"/>
                        <a14:foregroundMark x1="42625" y1="77936" x2="33375" y2="74377"/>
                        <a14:foregroundMark x1="42500" y1="73665" x2="42250" y2="73665"/>
                        <a14:foregroundMark x1="45250" y1="73310" x2="45250" y2="73310"/>
                        <a14:foregroundMark x1="47125" y1="73310" x2="47125" y2="73310"/>
                        <a14:foregroundMark x1="47375" y1="75445" x2="47375" y2="76868"/>
                        <a14:foregroundMark x1="47500" y1="79004" x2="47500" y2="79004"/>
                        <a14:foregroundMark x1="47375" y1="81495" x2="46125" y2="82562"/>
                        <a14:foregroundMark x1="38125" y1="82918" x2="36875" y2="82918"/>
                        <a14:foregroundMark x1="30250" y1="82206" x2="29000" y2="82206"/>
                        <a14:foregroundMark x1="29750" y1="81139" x2="33125" y2="81495"/>
                        <a14:foregroundMark x1="34500" y1="81139" x2="43000" y2="81139"/>
                        <a14:foregroundMark x1="27250" y1="81851" x2="27250" y2="81851"/>
                        <a14:foregroundMark x1="24750" y1="21708" x2="24750" y2="21708"/>
                        <a14:foregroundMark x1="62250" y1="91815" x2="62250" y2="91815"/>
                        <a14:foregroundMark x1="78875" y1="75445" x2="79125" y2="77224"/>
                        <a14:foregroundMark x1="69625" y1="76157" x2="69625" y2="76157"/>
                        <a14:foregroundMark x1="71250" y1="76512" x2="69500" y2="79715"/>
                        <a14:foregroundMark x1="70000" y1="78292" x2="57125" y2="79715"/>
                        <a14:foregroundMark x1="61875" y1="76512" x2="54000" y2="76512"/>
                        <a14:foregroundMark x1="66250" y1="80427" x2="69375" y2="81851"/>
                        <a14:foregroundMark x1="72500" y1="74377" x2="72625" y2="79004"/>
                        <a14:foregroundMark x1="61500" y1="96441" x2="61375" y2="97153"/>
                        <a14:foregroundMark x1="54750" y1="81139" x2="54000" y2="81139"/>
                        <a14:foregroundMark x1="53375" y1="75089" x2="53125" y2="77224"/>
                        <a14:foregroundMark x1="62750" y1="73310" x2="62750" y2="73310"/>
                        <a14:foregroundMark x1="96250" y1="48043" x2="96250" y2="48043"/>
                        <a14:foregroundMark x1="50625" y1="52313" x2="50625" y2="5231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735" y="2531581"/>
            <a:ext cx="5972888" cy="2097977"/>
          </a:xfrm>
          <a:prstGeom prst="rect">
            <a:avLst/>
          </a:prstGeom>
          <a:effectLst>
            <a:outerShdw blurRad="50800" dist="749300" dir="288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635000" h="476250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adroTexto 40">
            <a:extLst>
              <a:ext uri="{FF2B5EF4-FFF2-40B4-BE49-F238E27FC236}">
                <a16:creationId xmlns:a16="http://schemas.microsoft.com/office/drawing/2014/main" id="{7752CEAE-13DD-97A5-E234-0A120BEB7439}"/>
              </a:ext>
            </a:extLst>
          </p:cNvPr>
          <p:cNvSpPr txBox="1"/>
          <p:nvPr/>
        </p:nvSpPr>
        <p:spPr>
          <a:xfrm>
            <a:off x="545635" y="205584"/>
            <a:ext cx="7233820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1. Adjuntar el diagrama E-R GENERADO por su editor (DATAGRIP o SQL SERVER MANAGEMENTS STUDIO)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FE07E53-F6C4-0180-9623-5E0A861B3CE3}"/>
              </a:ext>
            </a:extLst>
          </p:cNvPr>
          <p:cNvSpPr txBox="1"/>
          <p:nvPr/>
        </p:nvSpPr>
        <p:spPr>
          <a:xfrm>
            <a:off x="1059029" y="2502611"/>
            <a:ext cx="2335216" cy="144655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2. ¿Que es DDL y DML, adicionalmente muestra un ejemplo en la base de datos UNIFRANZITOS?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R. DDL quiere decir Lenguaje de Definición de Datos y  DML quiere decir Lenguaje de Manipulación de Datos.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9876F60-CFD1-E5DC-66B0-1AE3EEEC381E}"/>
              </a:ext>
            </a:extLst>
          </p:cNvPr>
          <p:cNvSpPr txBox="1"/>
          <p:nvPr/>
        </p:nvSpPr>
        <p:spPr>
          <a:xfrm>
            <a:off x="3563510" y="2017752"/>
            <a:ext cx="3102761" cy="1107996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3. ¿Que significa PRIMARY KEY y FOREIGN KEY?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Primary key es el atributo unico y que distingue a un objeto de otro y Foreign key es un commando para relacionar dos tablas mediante el Primary key 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E1F3CC2-E173-48D4-3DAB-DE546FD739BC}"/>
              </a:ext>
            </a:extLst>
          </p:cNvPr>
          <p:cNvSpPr txBox="1"/>
          <p:nvPr/>
        </p:nvSpPr>
        <p:spPr>
          <a:xfrm>
            <a:off x="3474530" y="3435473"/>
            <a:ext cx="2675184" cy="144655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4. Defina que es una TABLA y el uso de IDENTITY.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Una tabla es se podría decir que es una entidad con ciertos atributos de n cantidad y el Identity es un comando que nos permite generar un numero de manera ordenada y único.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915B3FB-CDF7-8B51-1838-917C8D9A6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89701" l="2833" r="89991">
                        <a14:foregroundMark x1="7649" y1="13289" x2="7649" y2="13289"/>
                        <a14:foregroundMark x1="4249" y1="13621" x2="4533" y2="70764"/>
                        <a14:foregroundMark x1="78659" y1="32226" x2="83003" y2="48173"/>
                        <a14:foregroundMark x1="59773" y1="38206" x2="59773" y2="38206"/>
                        <a14:foregroundMark x1="59868" y1="38206" x2="64967" y2="37542"/>
                        <a14:foregroundMark x1="64967" y1="37542" x2="74504" y2="37542"/>
                        <a14:foregroundMark x1="59490" y1="38206" x2="51369" y2="38870"/>
                        <a14:foregroundMark x1="79887" y1="24252" x2="79887" y2="24252"/>
                        <a14:foregroundMark x1="86119" y1="22259" x2="76959" y2="24917"/>
                        <a14:foregroundMark x1="36449" y1="38206" x2="21341" y2="37542"/>
                        <a14:foregroundMark x1="36827" y1="37209" x2="31917" y2="35548"/>
                        <a14:foregroundMark x1="25212" y1="36213" x2="23418" y2="37209"/>
                        <a14:foregroundMark x1="35788" y1="42525" x2="35788" y2="42525"/>
                        <a14:foregroundMark x1="36072" y1="41528" x2="36355" y2="61462"/>
                        <a14:foregroundMark x1="35600" y1="58804" x2="41832" y2="58472"/>
                        <a14:foregroundMark x1="41832" y1="58472" x2="57035" y2="59136"/>
                        <a14:foregroundMark x1="2833" y1="18605" x2="2892" y2="30344"/>
                        <a14:foregroundMark x1="46931" y1="15615" x2="46931" y2="15615"/>
                        <a14:foregroundMark x1="13787" y1="12957" x2="13787" y2="12957"/>
                        <a14:backgroundMark x1="1511" y1="30565" x2="2172" y2="81728"/>
                        <a14:backgroundMark x1="24363" y1="88704" x2="43437" y2="92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9" b="19022"/>
          <a:stretch/>
        </p:blipFill>
        <p:spPr>
          <a:xfrm>
            <a:off x="771777" y="627969"/>
            <a:ext cx="7233820" cy="14957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592477E-50B0-8D4A-E5B1-264AB5ACB21A}"/>
              </a:ext>
            </a:extLst>
          </p:cNvPr>
          <p:cNvSpPr txBox="1"/>
          <p:nvPr/>
        </p:nvSpPr>
        <p:spPr>
          <a:xfrm>
            <a:off x="431291" y="3145957"/>
            <a:ext cx="4505782" cy="430887"/>
          </a:xfrm>
          <a:prstGeom prst="rect">
            <a:avLst/>
          </a:prstGeom>
          <a:gradFill rotWithShape="1">
            <a:gsLst>
              <a:gs pos="0">
                <a:srgbClr val="E6B91E">
                  <a:tint val="96000"/>
                  <a:lumMod val="100000"/>
                </a:srgbClr>
              </a:gs>
              <a:gs pos="78000">
                <a:srgbClr val="E6B91E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7.2. Adjuntar una imagen de conjuntos y la consulta SQL que refleje el INNER JOIN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4225ED-2A15-08B8-DEF8-F41E4C8EF47E}"/>
              </a:ext>
            </a:extLst>
          </p:cNvPr>
          <p:cNvSpPr txBox="1"/>
          <p:nvPr/>
        </p:nvSpPr>
        <p:spPr>
          <a:xfrm>
            <a:off x="431293" y="2304444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 Apoyándonos en el concepto de conjuntos muestre los siguiente: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AB54CA-2FED-463B-76EA-2B8B2DFAA8BB}"/>
              </a:ext>
            </a:extLst>
          </p:cNvPr>
          <p:cNvSpPr txBox="1"/>
          <p:nvPr/>
        </p:nvSpPr>
        <p:spPr>
          <a:xfrm>
            <a:off x="431292" y="2711872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7.1. Ejemplo de INNER JOIN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36E220-215D-F156-2C2B-BA3AA4BA1508}"/>
              </a:ext>
            </a:extLst>
          </p:cNvPr>
          <p:cNvSpPr txBox="1"/>
          <p:nvPr/>
        </p:nvSpPr>
        <p:spPr>
          <a:xfrm>
            <a:off x="5173520" y="276925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 Apoyándonos en el concepto de conjuntos muestre los siguiente: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FE4399-4542-DFC8-CFDA-2EA8C38194F9}"/>
              </a:ext>
            </a:extLst>
          </p:cNvPr>
          <p:cNvSpPr txBox="1"/>
          <p:nvPr/>
        </p:nvSpPr>
        <p:spPr>
          <a:xfrm>
            <a:off x="5173519" y="1484246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8.2. Adjuntar una imagen de conjuntos y la consulta SQL que refleje el LEFT JOIN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7BFF12-1B2B-D5C6-2989-B4D549A013F0}"/>
              </a:ext>
            </a:extLst>
          </p:cNvPr>
          <p:cNvSpPr txBox="1"/>
          <p:nvPr/>
        </p:nvSpPr>
        <p:spPr>
          <a:xfrm>
            <a:off x="5173519" y="1010621"/>
            <a:ext cx="3195780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8.1. Ejemplo de LEFT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06B1A0-3D71-36D6-2EFD-D9687F6C2073}"/>
              </a:ext>
            </a:extLst>
          </p:cNvPr>
          <p:cNvSpPr txBox="1"/>
          <p:nvPr/>
        </p:nvSpPr>
        <p:spPr>
          <a:xfrm>
            <a:off x="472619" y="276925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5. Para que se utiliza la clausula WHERE.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El comando where se utiliza para condicionar la impresión de las tablas en el comando select (n) from (n).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1FEEF8-ED71-0BF0-894D-AE286A9A1ADC}"/>
              </a:ext>
            </a:extLst>
          </p:cNvPr>
          <p:cNvSpPr txBox="1"/>
          <p:nvPr/>
        </p:nvSpPr>
        <p:spPr>
          <a:xfrm>
            <a:off x="466918" y="1285928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6. Para que se utiliza la instrucción INNER JOIN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Se utiliza para unir internamente dos tablas mediante un atributo en común.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054CC4-AC3A-3278-E3BE-45C70B34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14" y="3805132"/>
            <a:ext cx="4445088" cy="10614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949904-4DBB-4AEF-3D09-EF6DF6A6B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518" y="2176074"/>
            <a:ext cx="3729751" cy="877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F0644AC-DC4C-20C3-B1D6-B3CD34E99739}"/>
              </a:ext>
            </a:extLst>
          </p:cNvPr>
          <p:cNvSpPr txBox="1"/>
          <p:nvPr/>
        </p:nvSpPr>
        <p:spPr>
          <a:xfrm>
            <a:off x="4572000" y="2828768"/>
            <a:ext cx="3459813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10. Crear 3 tablas y crear una consulta SQL que muestra el uso de INNER JOIN.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DDAE49-ED02-CCEC-F68D-CFEB91122E32}"/>
              </a:ext>
            </a:extLst>
          </p:cNvPr>
          <p:cNvSpPr txBox="1"/>
          <p:nvPr/>
        </p:nvSpPr>
        <p:spPr>
          <a:xfrm>
            <a:off x="497227" y="1109458"/>
            <a:ext cx="3427074" cy="64633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 Apoyándonos en el concepto de conjuntos muestre los siguiente: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12C621-64E5-6DC7-8435-D49ABD9BFEB0}"/>
              </a:ext>
            </a:extLst>
          </p:cNvPr>
          <p:cNvSpPr txBox="1"/>
          <p:nvPr/>
        </p:nvSpPr>
        <p:spPr>
          <a:xfrm>
            <a:off x="497226" y="2088865"/>
            <a:ext cx="3427074" cy="369332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9.1. Ejemplo de RIGHT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D82777-7611-C51A-9A86-5FFBD2AAD74C}"/>
              </a:ext>
            </a:extLst>
          </p:cNvPr>
          <p:cNvSpPr txBox="1"/>
          <p:nvPr/>
        </p:nvSpPr>
        <p:spPr>
          <a:xfrm>
            <a:off x="497225" y="2836816"/>
            <a:ext cx="3427074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9.2. Adjuntar una imagen de conjuntos y la consulta SQL que refleje el RIGHT JOIN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BFF1687-BEFB-8035-7BCA-144FDF6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776"/>
            <a:ext cx="4168261" cy="940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583FE8F-B710-2D0D-9FF0-52CFEC8856E8}"/>
              </a:ext>
            </a:extLst>
          </p:cNvPr>
          <p:cNvSpPr txBox="1"/>
          <p:nvPr/>
        </p:nvSpPr>
        <p:spPr>
          <a:xfrm>
            <a:off x="1304671" y="736601"/>
            <a:ext cx="6048629" cy="341632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CONSULTAS</a:t>
            </a: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glow rad="228600">
                  <a:srgbClr val="E6B91E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D6A22346-FBE2-96C9-1D18-A47EFF7ABB97}"/>
              </a:ext>
            </a:extLst>
          </p:cNvPr>
          <p:cNvSpPr txBox="1"/>
          <p:nvPr/>
        </p:nvSpPr>
        <p:spPr>
          <a:xfrm>
            <a:off x="652358" y="494258"/>
            <a:ext cx="8077114" cy="4224046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3.1. Mostrar que jugadores que son del equipo equ-222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3.2. Mostrar que jugadores(nombres, apellidos) que juegan en la sede de El Alto.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3.3. Mostrar aquellos jugadores mayores o igual a 21 años que sean de la categoría VARONES.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3.4. Mostrar a todos los estudiantes en donde su apellido empiece con la letra 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3.4.1. Podría utilizar la instrucción LIKE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3.5. Mostrar que equipos forman parte del campeonatocamp-111y además sean de la categoría MUJERES.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:a16="http://schemas.microsoft.com/office/drawing/2014/main" id="{10F01CBA-5081-FC98-1448-BC9935581599}"/>
              </a:ext>
            </a:extLst>
          </p:cNvPr>
          <p:cNvSpPr txBox="1"/>
          <p:nvPr/>
        </p:nvSpPr>
        <p:spPr>
          <a:xfrm>
            <a:off x="587168" y="506924"/>
            <a:ext cx="8112332" cy="347787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3.6. Mostrar el nombre del equipo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3.7. Mostrar el nombre del campeonato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3.8. Crear una consulta SQL que maneje las 3 tablas de la base de datos.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3.9. ¿Qué estrategia utilizaría para determinar cuántos equipos inscritos hay?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3.9.1. Podría utilizar la función de agregación COUNT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3.10. ¿Qué estrategia utilizaría para determinar cuántos jugadores pertenecen a la categoría VARONES o Categoría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B78CDC6-7789-7067-FE9D-9F19BBB64198}"/>
              </a:ext>
            </a:extLst>
          </p:cNvPr>
          <p:cNvSpPr txBox="1"/>
          <p:nvPr/>
        </p:nvSpPr>
        <p:spPr>
          <a:xfrm>
            <a:off x="587168" y="4082442"/>
            <a:ext cx="8112332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MUJERES.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3.10.1. Para esto puede utilizar la función de agregación COUNT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>
            <a:extLst>
              <a:ext uri="{FF2B5EF4-FFF2-40B4-BE49-F238E27FC236}">
                <a16:creationId xmlns:a16="http://schemas.microsoft.com/office/drawing/2014/main" id="{19578F42-4627-745F-215B-BBAEE20C8727}"/>
              </a:ext>
            </a:extLst>
          </p:cNvPr>
          <p:cNvSpPr txBox="1"/>
          <p:nvPr/>
        </p:nvSpPr>
        <p:spPr>
          <a:xfrm>
            <a:off x="1022564" y="401925"/>
            <a:ext cx="7054636" cy="34778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GRACIAS POR VER ESTE TRABAJO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558</Words>
  <Application>Microsoft Office PowerPoint</Application>
  <PresentationFormat>Presentación en pantalla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Trebuchet MS</vt:lpstr>
      <vt:lpstr>Orbitron</vt:lpstr>
      <vt:lpstr>Arial</vt:lpstr>
      <vt:lpstr>Chakra Petch</vt:lpstr>
      <vt:lpstr>Bebas Neue</vt:lpstr>
      <vt:lpstr>Garamond</vt:lpstr>
      <vt:lpstr>Anaheim</vt:lpstr>
      <vt:lpstr>Orbitron SemiBold</vt:lpstr>
      <vt:lpstr>Broadway</vt:lpstr>
      <vt:lpstr>Orbitron Black</vt:lpstr>
      <vt:lpstr>Marketing Challenges of VR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TRIVIUZ</dc:creator>
  <cp:lastModifiedBy>brayan villca</cp:lastModifiedBy>
  <cp:revision>3</cp:revision>
  <dcterms:modified xsi:type="dcterms:W3CDTF">2022-10-24T22:50:51Z</dcterms:modified>
</cp:coreProperties>
</file>